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65" r:id="rId3"/>
    <p:sldId id="266" r:id="rId4"/>
    <p:sldId id="267" r:id="rId5"/>
    <p:sldId id="345" r:id="rId6"/>
    <p:sldId id="272" r:id="rId7"/>
    <p:sldId id="306" r:id="rId8"/>
    <p:sldId id="273" r:id="rId9"/>
    <p:sldId id="347" r:id="rId10"/>
    <p:sldId id="348" r:id="rId11"/>
    <p:sldId id="268" r:id="rId12"/>
    <p:sldId id="269" r:id="rId13"/>
    <p:sldId id="270" r:id="rId14"/>
    <p:sldId id="271" r:id="rId15"/>
    <p:sldId id="274" r:id="rId16"/>
    <p:sldId id="275" r:id="rId17"/>
    <p:sldId id="277" r:id="rId18"/>
    <p:sldId id="278" r:id="rId19"/>
    <p:sldId id="276" r:id="rId20"/>
    <p:sldId id="279" r:id="rId21"/>
    <p:sldId id="280" r:id="rId22"/>
    <p:sldId id="307" r:id="rId23"/>
    <p:sldId id="308" r:id="rId24"/>
    <p:sldId id="309" r:id="rId25"/>
    <p:sldId id="310" r:id="rId26"/>
    <p:sldId id="313" r:id="rId27"/>
    <p:sldId id="282" r:id="rId28"/>
    <p:sldId id="286" r:id="rId29"/>
    <p:sldId id="341" r:id="rId30"/>
    <p:sldId id="342" r:id="rId31"/>
    <p:sldId id="343" r:id="rId32"/>
    <p:sldId id="294" r:id="rId33"/>
    <p:sldId id="304" r:id="rId34"/>
    <p:sldId id="288" r:id="rId35"/>
    <p:sldId id="302" r:id="rId36"/>
    <p:sldId id="289" r:id="rId37"/>
    <p:sldId id="290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1">
          <p15:clr>
            <a:srgbClr val="A4A3A4"/>
          </p15:clr>
        </p15:guide>
        <p15:guide id="2" orient="horz" pos="2505">
          <p15:clr>
            <a:srgbClr val="A4A3A4"/>
          </p15:clr>
        </p15:guide>
        <p15:guide id="3" orient="horz" pos="57">
          <p15:clr>
            <a:srgbClr val="A4A3A4"/>
          </p15:clr>
        </p15:guide>
        <p15:guide id="4" pos="2880">
          <p15:clr>
            <a:srgbClr val="A4A3A4"/>
          </p15:clr>
        </p15:guide>
        <p15:guide id="5" pos="261">
          <p15:clr>
            <a:srgbClr val="A4A3A4"/>
          </p15:clr>
        </p15:guide>
        <p15:guide id="6" pos="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D2E37B-58D2-4D4C-BD13-8F344E4E21DE}" v="11" dt="2020-09-10T11:30:07.0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500" y="52"/>
      </p:cViewPr>
      <p:guideLst>
        <p:guide orient="horz" pos="2281"/>
        <p:guide orient="horz" pos="2505"/>
        <p:guide orient="horz" pos="57"/>
        <p:guide pos="2880"/>
        <p:guide pos="261"/>
        <p:guide pos="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A62CA460-A9E0-4DCA-A731-A4969855E51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182A7E25-A5A5-4359-8B86-ADD4EEE2134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6084" name="Rectangle 4">
            <a:extLst>
              <a:ext uri="{FF2B5EF4-FFF2-40B4-BE49-F238E27FC236}">
                <a16:creationId xmlns:a16="http://schemas.microsoft.com/office/drawing/2014/main" id="{AAE908FB-F4D4-4704-86C2-3965A955379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C5948881-B5DB-4C14-9DCB-EEFACD893C6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69CC2B79-48FF-47F6-A777-7E6C078EA14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29C9FDA8-CA07-4B21-A2D6-E3E748B1F2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B4A958-A89C-4FD5-84CE-2407CFF0E65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9A20A1E7-A13B-41EA-A2AE-B3721D22F51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295ED45-AC31-423A-BA6B-A5A969CE76B6}" type="slidenum">
              <a:rPr lang="en-GB" altLang="en-US"/>
              <a:pPr eaLnBrk="1" hangingPunct="1"/>
              <a:t>1</a:t>
            </a:fld>
            <a:endParaRPr lang="en-GB" altLang="en-US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FB275617-244B-494C-893B-715990417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369ADC41-FBF6-40FF-9518-65BCE271BF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252C409D-912C-42CC-B2FA-93A47410E1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F4EE9A1A-4417-4C63-997E-8EB5E2B0F8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latin typeface="Arial" panose="020B0604020202020204" pitchFamily="34" charset="0"/>
              </a:rPr>
              <a:t>1998. Lancet je publikovao rad dr A.Wakefilda o vezi vakcina i autizma- bez statistike, bez kontrolne grupe, bazirano na sećanjima ispitanika,nesigurni zaključci koji nisu zasnovani na statistici</a:t>
            </a:r>
          </a:p>
          <a:p>
            <a:r>
              <a:rPr lang="en-US" altLang="en-US">
                <a:solidFill>
                  <a:srgbClr val="FF0000"/>
                </a:solidFill>
                <a:latin typeface="Arial" panose="020B0604020202020204" pitchFamily="34" charset="0"/>
              </a:rPr>
              <a:t>Ljudi su počeli da dalje istražuju njegovu hipotezu- 1) nije nađena uzročna povezanost V i A i 2) rezultati su bili falsifikovani!</a:t>
            </a:r>
          </a:p>
          <a:p>
            <a:r>
              <a:rPr lang="en-US" altLang="en-US">
                <a:solidFill>
                  <a:srgbClr val="FF0000"/>
                </a:solidFill>
                <a:latin typeface="Arial" panose="020B0604020202020204" pitchFamily="34" charset="0"/>
              </a:rPr>
              <a:t>2004. Lancet je objavio da su rezultati falsifikovani!</a:t>
            </a:r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0B73DCE4-762A-49C3-A204-B32FE38D1E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02A1BAD-0153-4297-9681-0575AC830B30}" type="slidenum">
              <a:rPr lang="en-GB" altLang="en-US"/>
              <a:pPr eaLnBrk="1" hangingPunct="1"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BAC7A6C7-2D62-4577-93A0-AD586867A4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DE414384-7C2A-457F-BBC7-53C41EA4EE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en-US" sz="800">
                <a:latin typeface="Arial" panose="020B0604020202020204" pitchFamily="34" charset="0"/>
              </a:rPr>
              <a:t>Понекад је моторна претерана активност праћена и галамом и врпољењем на месту. Нарочитио се добро опсервира у ситуацијама које су високо структурисане и захтевају испољавање самоконтроле (на пример, школски час и однос према наставнику). </a:t>
            </a:r>
            <a:r>
              <a:rPr lang="pl-PL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Деца прелазе врло брзо са једне активности на другу, лако и непредвидљиво премешатајући фоцус интересовања са једног задатка на други. Тешкоће у финој моторној координацији (типично, код везивања пертли, бољења, лепљења) или израженији поремећаји (код вожње бициклом). Код млађе деце се манифестује као нагла промена интересовања или започете активности; некада и кроз чешће повређивање у претераном излагању. Код старије деце овакво импулсивно понашање доводи до непромишљеног кршења правила и дисциплинских проблема. Ово понашање тешко се одваја од намерне непокорности и непослушности. Често су ова деца у односу са одраслима социјално дезинхибисана, без уобичајене опрезности, уздржаности или резерве. Међу другом децом су непопуларни, издвајају се дисконтролом и непромишљеним поступцима, па могу бити и изоловани. Треба их поменути јер се најчешће манифестују кроз лош успех у школи код детета код кога је количник интелигенције нормалан.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F3ECFFE2-AFEA-4DAD-8EDD-1C5C62BA2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00E14AA-414C-4B65-9B8F-18D36C1DE7C6}" type="slidenum">
              <a:rPr lang="en-GB" altLang="en-US"/>
              <a:pPr eaLnBrk="1" hangingPunct="1"/>
              <a:t>25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Gingham5">
            <a:extLst>
              <a:ext uri="{FF2B5EF4-FFF2-40B4-BE49-F238E27FC236}">
                <a16:creationId xmlns:a16="http://schemas.microsoft.com/office/drawing/2014/main" id="{CAD11244-9057-491F-8FF7-4A60D6078705}"/>
              </a:ext>
            </a:extLst>
          </p:cNvPr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555875" y="1628775"/>
            <a:ext cx="4103688" cy="21605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555875" y="3886200"/>
            <a:ext cx="4103688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951752-8F24-42E2-9197-E4EAEA1F04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BDB594-E8C5-4F06-929E-C006EEBC514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6ED62A8C-0293-464A-B6AD-E3FC7779E1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3063E-AB60-474F-AFED-E89DB642DE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7708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8F9DD8-CBF5-485D-856B-A9933BF66B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E43AAAA-8857-42D0-A71B-6A0A8A7DDB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4A939BC-CD09-44AC-8D06-E07DCC58FE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36CD33-A1A2-427D-9B96-86DF8874C7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0948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8475" y="274638"/>
            <a:ext cx="1838325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364162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5B37816-EDAC-44FB-8607-8695B67D0F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50BF053-4B61-417B-AEED-1ACFF8DF52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4220E22-1F7F-4E03-8301-6D8A2670F0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4B07F0-B024-4D14-A863-5C250DFD1B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373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913" y="274638"/>
            <a:ext cx="7354887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31913" y="1600200"/>
            <a:ext cx="360045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4763" y="1600200"/>
            <a:ext cx="3602037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B132AD-4200-452F-BB39-60BD9BEC30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876FF9-A58B-4084-9B68-6FDCFE52E1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C23E4F-5DC2-4FB2-A88C-E37DD281DE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1EB9F-D74D-4A57-8DDC-CC2AC04A35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858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52F6B60-7BC6-4772-AF2C-EED43F1340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6DAA690-FD68-47BD-B721-8E0962B9A2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A40C2CB-4D89-4A42-8EFF-E3BC849636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FC92FB-31FF-4199-9DCE-D74AB885CA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560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EAFFF52-3877-4467-BC44-84A895EBC6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A959D3D-A96D-4DD5-AE9B-D2C58921DD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F841C1B-8189-4CBB-B880-94860AFC05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089323-E7E7-484C-93C3-8DECE0BC6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5025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04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4763" y="1600200"/>
            <a:ext cx="36020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319BD0-D8AC-44DA-A436-20949A41C1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3C57FB-8D06-4384-B9D8-9851A45DA8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9AB618-E437-4959-8613-8E8C88E6A3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60A9EF-1ED3-4554-9C00-467B666B7E9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1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90EC74C-F852-4BEC-91D5-CCB5423F1D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8F9E654-64A4-49A2-B8E9-9919259FF0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F91CD72-20E9-4C22-9A38-ABFF802B86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F07DC8-E770-44EA-AFEC-6C3D1D13057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9555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0CB6D3A-C132-4900-86AB-D9DF8EDDF7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904687E-8C4E-4FBB-8AF2-C57E15AF8A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1091652-1EA5-4472-AFB5-9575214511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4987EF-81E0-4C19-A886-45BA912987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81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B50035F-321B-47FE-9B67-7CDE334D4E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24D3C67-356B-4A13-8346-A715547F04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7864F65-BBFE-464C-862B-002505F37D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2727F7-E4AD-4B4A-93C9-6E711957BA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581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390938-2E52-41B7-9209-855FC5CF55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C04C94-27F2-4359-9A5F-357D6FFBCB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9C82D9-5170-4F28-A49C-5032829466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479007-A4D1-4191-83D9-6F6547DFAC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3704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835294-1EC3-4FA4-9AF3-726F7B5C78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AFC89A-BA75-40F6-9ED7-76DCDD922C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4E30EC-1C30-463B-A08F-E8EE65F60B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7DEDF8-8745-434B-9D19-01461AEFDC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632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Gingham6">
            <a:extLst>
              <a:ext uri="{FF2B5EF4-FFF2-40B4-BE49-F238E27FC236}">
                <a16:creationId xmlns:a16="http://schemas.microsoft.com/office/drawing/2014/main" id="{F9DA4C59-CF3A-427A-8D10-00FD5D057FD0}"/>
              </a:ext>
            </a:extLst>
          </p:cNvPr>
          <p:cNvPicPr>
            <a:picLocks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1193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D2243CF7-FD74-4018-9595-F83D865CFE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31913" y="274638"/>
            <a:ext cx="73548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1EAE2ECA-8109-4581-B13B-0BECC20F65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31913" y="1600200"/>
            <a:ext cx="73548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1924C21-95B5-4C4A-9926-64EB1E5AFD9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8E8A3BE-A5F8-4654-95E3-4EE6646B190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910C84D-1C93-4710-B72E-393D89D7746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8EECADB-2460-4D9B-B573-204CDFE4AAF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  <p:sldLayoutId id="214748386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e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9877330-1F65-4DBF-BE99-305DF471DB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307771" y="1628774"/>
            <a:ext cx="4680858" cy="2181225"/>
          </a:xfrm>
        </p:spPr>
        <p:txBody>
          <a:bodyPr/>
          <a:lstStyle/>
          <a:p>
            <a:pPr eaLnBrk="1" hangingPunct="1">
              <a:defRPr/>
            </a:pP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br>
              <a:rPr lang="en-US" sz="3200" dirty="0"/>
            </a:br>
            <a:r>
              <a:rPr lang="sr-Latn-R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CHILD AND ADOLESCENT PSYCHIATRY </a:t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r-Latn-R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Dragana Ignjatović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sr-Latn-R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Ristić, </a:t>
            </a:r>
            <a:r>
              <a:rPr lang="sr-Latn-R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psychiatrist</a:t>
            </a:r>
            <a:br>
              <a:rPr lang="sr-Cyrl-R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en-US" sz="2400" dirty="0"/>
            </a:br>
            <a:endParaRPr lang="en-US" sz="2400" b="1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F3B1621-BAF0-43B2-BBC3-81EDC7CA10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419"/>
    </mc:Choice>
    <mc:Fallback xmlns="">
      <p:transition spd="slow" advTm="244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1C33C5A-1B12-46DE-930B-7CB5388D4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Autism and vaccines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AE881CA6-C346-4D48-89BF-B7AB00656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1998, the Lancet published a paper by Dr. A. Wakefield on the link between vaccines and autism - no statistics, no control group, based on respondents' memories, uncertain conclusions not based on statistics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 began to investigate his hypothesis further- 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no causal relationship between V and A was found and 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the results were falsified!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2004, the Lancet announced that the results were falsified!</a:t>
            </a: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But...</a:t>
            </a:r>
            <a:endParaRPr lang="en-US" altLang="en-US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94E9F43-3DED-488A-9256-DA57D8A6AE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95"/>
    </mc:Choice>
    <mc:Fallback xmlns="">
      <p:transition spd="slow" advTm="65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BB54866-4930-4D7D-BB7B-1AA2237952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i="1" dirty="0"/>
              <a:t>AUTISTIC DISORDER </a:t>
            </a:r>
            <a:br>
              <a:rPr lang="en-US" altLang="en-US" sz="3600" b="1" i="1" dirty="0"/>
            </a:br>
            <a:r>
              <a:rPr lang="en-US" altLang="en-US" sz="3600" b="1" i="1" dirty="0"/>
              <a:t>(</a:t>
            </a:r>
            <a:r>
              <a:rPr lang="en-US" altLang="en-US" sz="3600" b="1" i="1" dirty="0" err="1"/>
              <a:t>Kanner</a:t>
            </a:r>
            <a:r>
              <a:rPr lang="en-US" altLang="en-US" sz="3600" b="1" i="1" dirty="0"/>
              <a:t>, 1943)</a:t>
            </a:r>
            <a:endParaRPr lang="en-US" altLang="en-US" sz="3600" b="1" dirty="0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0CAC91FE-C569-4370-B97C-E331F05505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endParaRPr 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sz="2400" dirty="0"/>
              <a:t>Qualitatively impaired social interactions of the child: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endParaRPr lang="en-US" sz="2400" dirty="0"/>
          </a:p>
          <a:p>
            <a:pPr marL="457200" indent="-457200" eaLnBrk="1" hangingPunct="1">
              <a:lnSpc>
                <a:spcPct val="90000"/>
              </a:lnSpc>
              <a:buAutoNum type="alphaLcParenR"/>
              <a:defRPr/>
            </a:pPr>
            <a:r>
              <a:rPr lang="en-US" sz="2400" dirty="0"/>
              <a:t>An impairment of non-verbal interaction (look, facial expression, body language);</a:t>
            </a:r>
          </a:p>
          <a:p>
            <a:pPr marL="457200" indent="-457200" eaLnBrk="1" hangingPunct="1">
              <a:lnSpc>
                <a:spcPct val="90000"/>
              </a:lnSpc>
              <a:buAutoNum type="alphaLcParenR"/>
              <a:defRPr/>
            </a:pPr>
            <a:r>
              <a:rPr lang="en-US" sz="2400" dirty="0"/>
              <a:t>Failure in developing relationships with peers of a certain age;</a:t>
            </a:r>
          </a:p>
          <a:p>
            <a:pPr marL="457200" indent="-457200" eaLnBrk="1" hangingPunct="1">
              <a:lnSpc>
                <a:spcPct val="90000"/>
              </a:lnSpc>
              <a:buAutoNum type="alphaLcParenR"/>
              <a:defRPr/>
            </a:pPr>
            <a:r>
              <a:rPr lang="en-US" sz="2400" dirty="0"/>
              <a:t>No spontaneity in common pleasant activities;</a:t>
            </a:r>
          </a:p>
          <a:p>
            <a:pPr marL="457200" indent="-457200" eaLnBrk="1" hangingPunct="1">
              <a:lnSpc>
                <a:spcPct val="90000"/>
              </a:lnSpc>
              <a:buAutoNum type="alphaLcParenR"/>
              <a:defRPr/>
            </a:pPr>
            <a:r>
              <a:rPr lang="en-US" sz="2400" dirty="0"/>
              <a:t>Without reciprocity (reciprocation) in emotional reactions.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7AC528F-C811-48D1-ACD4-B1548445A5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371"/>
    </mc:Choice>
    <mc:Fallback xmlns="">
      <p:transition spd="slow" advTm="64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DFFE126A-A0D2-44CC-BE2A-1B788AF846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i="1" dirty="0"/>
              <a:t>АУТИСТИЧНИ ПОРЕМЕЋАЈ </a:t>
            </a:r>
            <a:r>
              <a:rPr lang="fr-FR" altLang="en-US" sz="3600" b="1" dirty="0"/>
              <a:t>(Kanner, 1943)</a:t>
            </a:r>
            <a:br>
              <a:rPr lang="fr-FR" altLang="en-US" sz="3600" b="1" dirty="0"/>
            </a:br>
            <a:endParaRPr lang="en-US" altLang="en-US" sz="3600" dirty="0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2594D5CE-5EDC-4CC4-85F3-8A3C71AE55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dirty="0"/>
              <a:t>2. Qualitative impairment of communication: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514350" indent="-514350" eaLnBrk="1" hangingPunct="1">
              <a:buFont typeface="Wingdings" panose="05000000000000000000" pitchFamily="2" charset="2"/>
              <a:buAutoNum type="alphaLcParenR"/>
              <a:defRPr/>
            </a:pPr>
            <a:r>
              <a:rPr lang="en-US" dirty="0"/>
              <a:t>delayed development or completely undeveloped speech;</a:t>
            </a:r>
          </a:p>
          <a:p>
            <a:pPr marL="514350" indent="-514350" eaLnBrk="1" hangingPunct="1">
              <a:buFont typeface="Wingdings" panose="05000000000000000000" pitchFamily="2" charset="2"/>
              <a:buAutoNum type="alphaLcParenR"/>
              <a:defRPr/>
            </a:pPr>
            <a:r>
              <a:rPr lang="en-US" dirty="0"/>
              <a:t>stereotyped and repetitive use of speech or idiosyncratic use and meaning of speech;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CA453D8-0190-4E18-A205-5ECF9FE0DF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954"/>
    </mc:Choice>
    <mc:Fallback xmlns="">
      <p:transition spd="slow" advTm="73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2CD5DA0-B04E-446A-BD75-B1BFAD6D0F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b="1" i="1" dirty="0"/>
              <a:t>АУТИСТИЧНИ ПОРЕМЕЋАЈ </a:t>
            </a:r>
            <a:r>
              <a:rPr lang="fr-FR" altLang="en-US" sz="3600" b="1" dirty="0"/>
              <a:t>(Kanner, 1943)</a:t>
            </a:r>
            <a:br>
              <a:rPr lang="fr-FR" altLang="en-US" sz="3600" b="1" dirty="0"/>
            </a:br>
            <a:endParaRPr lang="en-US" altLang="en-US" sz="3600" dirty="0"/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7D9E8612-454B-423A-9210-61A65334CA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dirty="0"/>
              <a:t>3. Restrictive repetitive and stereotyped patterns of behavior, interests and activities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BD3436D-31FC-48C4-B451-A214764A84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103"/>
    </mc:Choice>
    <mc:Fallback xmlns="">
      <p:transition spd="slow" advTm="49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1BDB5B6-EB7B-4ECB-8705-519085D2F8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/>
              <a:t>Therapy of autistic disorder</a:t>
            </a:r>
            <a:endParaRPr lang="sr-Latn-RS" altLang="en-US" sz="4000" dirty="0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96EBB68-2546-4ED0-B99F-E4875F6CA2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The main therapeutic goal would be to reduce behavioral symptoms and help the development of delayed or absent functions (traits) such as speech and self-care (diet, sphincter control, hygiene).</a:t>
            </a:r>
          </a:p>
          <a:p>
            <a:pPr eaLnBrk="1" hangingPunct="1"/>
            <a:endParaRPr lang="sr-Latn-RS" altLang="en-US" sz="2800" dirty="0"/>
          </a:p>
          <a:p>
            <a:pPr eaLnBrk="1" hangingPunct="1"/>
            <a:r>
              <a:rPr lang="en-US" altLang="en-US" sz="2800" dirty="0"/>
              <a:t>In this process, which is difficult, slow</a:t>
            </a:r>
            <a:r>
              <a:rPr lang="sr-Latn-RS" altLang="en-US" sz="2800" dirty="0"/>
              <a:t>,</a:t>
            </a:r>
            <a:r>
              <a:rPr lang="en-US" altLang="en-US" sz="2800" dirty="0"/>
              <a:t> and with minimal therapeutic success, the parents of these children also require support and encouragement.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8C6B183-0613-49CA-96C8-BFCE872988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335"/>
    </mc:Choice>
    <mc:Fallback xmlns="">
      <p:transition spd="slow" advTm="72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0BF67852-55DD-4CA0-95A3-4FAF4BE1D0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en-US" b="1" dirty="0"/>
              <a:t>Rett syndrome</a:t>
            </a:r>
            <a:endParaRPr lang="en-US" altLang="en-US" b="1" dirty="0"/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4926AA1D-6172-4BAA-AA25-77111E7593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i="1" dirty="0"/>
              <a:t>Epidemiology.</a:t>
            </a:r>
            <a:endParaRPr lang="sr-Latn-RS" altLang="en-US" i="1" dirty="0"/>
          </a:p>
          <a:p>
            <a:pPr eaLnBrk="1" hangingPunct="1"/>
            <a:endParaRPr lang="sr-Latn-RS" altLang="en-US" i="1" dirty="0"/>
          </a:p>
          <a:p>
            <a:pPr eaLnBrk="1" hangingPunct="1"/>
            <a:r>
              <a:rPr lang="en-US" altLang="en-US" i="1" dirty="0"/>
              <a:t>Recent research shows that the frequency of this disorder is 6-7 cases per 100,000 girls.</a:t>
            </a:r>
            <a:endParaRPr lang="en-US" altLang="en-US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77DD591-0B2E-4765-9D95-F9BCD8C5BD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22"/>
    </mc:Choice>
    <mc:Fallback xmlns="">
      <p:transition spd="slow" advTm="22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6E5B908-C034-4D7D-9761-5334BC966A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en-US" sz="4000" b="1" dirty="0"/>
              <a:t>Rett syndrome</a:t>
            </a:r>
            <a:br>
              <a:rPr lang="pl-PL" altLang="en-US" sz="4000" b="1" dirty="0"/>
            </a:br>
            <a:r>
              <a:rPr lang="pl-PL" altLang="en-US" sz="4000" b="1" dirty="0"/>
              <a:t>Etiology</a:t>
            </a:r>
            <a:endParaRPr lang="en-US" altLang="en-US" sz="4000" dirty="0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D3F1679-3B6E-4F6F-9C55-8264C5BABA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Still unknown.</a:t>
            </a:r>
            <a:endParaRPr lang="sr-Latn-RS" altLang="en-US" sz="2800" dirty="0"/>
          </a:p>
          <a:p>
            <a:pPr eaLnBrk="1" hangingPunct="1"/>
            <a:r>
              <a:rPr lang="en-US" altLang="en-US" sz="2800" dirty="0"/>
              <a:t>In some affected girls, there is hyperammonemia, but this is not sufficient proof of a metabolic disorder as the cause.</a:t>
            </a:r>
            <a:endParaRPr lang="sr-Latn-RS" altLang="en-US" sz="2800" dirty="0"/>
          </a:p>
          <a:p>
            <a:pPr eaLnBrk="1" hangingPunct="1"/>
            <a:r>
              <a:rPr lang="en-US" altLang="en-US" sz="2800" dirty="0"/>
              <a:t>The genetic basis of the disorder is very obvious considering that the disorder occurs only in girls and the absolute manifestation of symptoms in monozygotic twins has been proven.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12A4379-48BA-4D87-8EE4-B2FBC8BCBD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295"/>
    </mc:Choice>
    <mc:Fallback xmlns="">
      <p:transition spd="slow" advTm="35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FF45A2D-B11C-46FA-A31A-4D32D369EF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en-US" sz="4000" b="1" dirty="0"/>
              <a:t>Rett syndrome</a:t>
            </a:r>
            <a:br>
              <a:rPr lang="pl-PL" altLang="en-US" sz="4000" b="1" dirty="0"/>
            </a:br>
            <a:r>
              <a:rPr lang="sr-Latn-RS" altLang="en-US" sz="4000" b="1" dirty="0" err="1"/>
              <a:t>Clinical</a:t>
            </a:r>
            <a:r>
              <a:rPr lang="sr-Latn-RS" altLang="en-US" sz="4000" b="1" dirty="0"/>
              <a:t> </a:t>
            </a:r>
            <a:r>
              <a:rPr lang="sr-Latn-RS" altLang="en-US" sz="4000" b="1" dirty="0" err="1"/>
              <a:t>symptoms</a:t>
            </a:r>
            <a:endParaRPr lang="en-US" altLang="en-US" sz="4000" b="1" dirty="0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50752684-A598-45AC-BCE8-E60099D69E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 b="1" dirty="0"/>
              <a:t>A.</a:t>
            </a:r>
            <a:endParaRPr lang="sr-Latn-RS" altLang="en-US" b="1" dirty="0"/>
          </a:p>
          <a:p>
            <a:pPr marL="514350" indent="-514350" eaLnBrk="1" hangingPunct="1">
              <a:buFont typeface="Wingdings" panose="05000000000000000000" pitchFamily="2" charset="2"/>
              <a:buAutoNum type="arabicParenR"/>
            </a:pPr>
            <a:r>
              <a:rPr lang="en-US" altLang="en-US" dirty="0"/>
              <a:t>Normal prenatal and perinatal development;</a:t>
            </a:r>
            <a:endParaRPr lang="sr-Latn-RS" altLang="en-US" dirty="0"/>
          </a:p>
          <a:p>
            <a:pPr marL="514350" indent="-514350" eaLnBrk="1" hangingPunct="1">
              <a:buFont typeface="Wingdings" panose="05000000000000000000" pitchFamily="2" charset="2"/>
              <a:buAutoNum type="arabicParenR"/>
            </a:pPr>
            <a:r>
              <a:rPr lang="en-US" altLang="en-US" dirty="0"/>
              <a:t>Normal psychomotor development in the first 5 months of life;</a:t>
            </a:r>
            <a:endParaRPr lang="sr-Latn-RS" altLang="en-US" dirty="0"/>
          </a:p>
          <a:p>
            <a:pPr marL="514350" indent="-514350" eaLnBrk="1" hangingPunct="1">
              <a:buFont typeface="Wingdings" panose="05000000000000000000" pitchFamily="2" charset="2"/>
              <a:buAutoNum type="arabicParenR"/>
            </a:pPr>
            <a:r>
              <a:rPr lang="en-US" altLang="en-US" dirty="0"/>
              <a:t>Normal head circumference at birth;</a:t>
            </a:r>
            <a:endParaRPr lang="ru-RU" altLang="en-US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E0536CA-CE2C-475F-B7E5-9BDE526020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70"/>
    </mc:Choice>
    <mc:Fallback xmlns="">
      <p:transition spd="slow" advTm="22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52880B26-56CD-4AAA-A704-9FECA5642C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en-US" sz="4000" b="1" dirty="0"/>
              <a:t>Rett syndrome</a:t>
            </a:r>
            <a:br>
              <a:rPr lang="pl-PL" altLang="en-US" sz="4000" b="1" dirty="0"/>
            </a:br>
            <a:r>
              <a:rPr lang="sr-Latn-RS" altLang="en-US" sz="4000" b="1" dirty="0" err="1"/>
              <a:t>Clinical</a:t>
            </a:r>
            <a:r>
              <a:rPr lang="sr-Latn-RS" altLang="en-US" sz="4000" b="1" dirty="0"/>
              <a:t> </a:t>
            </a:r>
            <a:r>
              <a:rPr lang="sr-Latn-RS" altLang="en-US" sz="4000" b="1" dirty="0" err="1"/>
              <a:t>symptoms</a:t>
            </a:r>
            <a:endParaRPr lang="en-US" altLang="en-US" sz="4000" b="1" dirty="0"/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5D96E158-4698-4DA1-A274-4A6148765F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400" b="1" dirty="0"/>
              <a:t>B.</a:t>
            </a:r>
            <a:endParaRPr lang="sr-Latn-RS" altLang="en-US" sz="2400" b="1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arenR"/>
            </a:pPr>
            <a:r>
              <a:rPr lang="en-US" altLang="en-US" sz="2400" dirty="0"/>
              <a:t>Slowing down of development and head circumference between 5 and 48 months;</a:t>
            </a:r>
            <a:endParaRPr lang="sr-Latn-R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arenR"/>
            </a:pPr>
            <a:r>
              <a:rPr lang="en-US" altLang="en-US" sz="2400" dirty="0"/>
              <a:t>Loss of previously developed purposeful hand movements between 5 and 30 months of age, with the development of stereotyped hand movements;</a:t>
            </a:r>
            <a:endParaRPr lang="sr-Latn-R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arenR"/>
            </a:pPr>
            <a:r>
              <a:rPr lang="en-US" altLang="en-US" sz="2400" dirty="0"/>
              <a:t>Loss of social engagement and interaction at an early age;</a:t>
            </a:r>
            <a:endParaRPr lang="sr-Latn-R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arenR"/>
            </a:pPr>
            <a:r>
              <a:rPr lang="en-US" altLang="en-US" sz="2400" dirty="0"/>
              <a:t>Poor coordination of gait and body position;</a:t>
            </a:r>
            <a:endParaRPr lang="sr-Latn-RS" altLang="en-US" sz="24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AutoNum type="arabicParenR"/>
            </a:pPr>
            <a:r>
              <a:rPr lang="en-US" altLang="en-US" sz="2400" dirty="0"/>
              <a:t>Speech impairments and serious psychomotor retardation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7219308-03C3-43D4-8AEA-2EFBA2AB75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191"/>
    </mc:Choice>
    <mc:Fallback xmlns="">
      <p:transition spd="slow" advTm="481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E0D79FF-EDF7-4EC1-8320-19AA4B933B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l-PL" altLang="en-US" sz="4000" b="1" dirty="0"/>
              <a:t>Rett syndrome</a:t>
            </a:r>
            <a:br>
              <a:rPr lang="pl-PL" altLang="en-US" sz="4000" b="1" dirty="0"/>
            </a:br>
            <a:r>
              <a:rPr lang="pl-PL" altLang="en-US" sz="4000" b="1" dirty="0"/>
              <a:t>Therapy</a:t>
            </a:r>
            <a:endParaRPr lang="en-US" altLang="en-US" sz="4000" dirty="0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8703565B-D8FF-4448-A126-26D046B2B7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Therapeutic interventions are symptomatic.</a:t>
            </a:r>
            <a:endParaRPr lang="sr-Latn-RS" altLang="en-US" sz="2800" dirty="0"/>
          </a:p>
          <a:p>
            <a:pPr eaLnBrk="1" hangingPunct="1"/>
            <a:r>
              <a:rPr lang="en-US" altLang="en-US" sz="2800" dirty="0"/>
              <a:t>Physiotherapy is useful for muscular dysfunction</a:t>
            </a:r>
            <a:endParaRPr lang="sr-Latn-RS" altLang="en-US" sz="2800" dirty="0"/>
          </a:p>
          <a:p>
            <a:pPr eaLnBrk="1" hangingPunct="1"/>
            <a:r>
              <a:rPr lang="en-US" altLang="en-US" sz="2800" dirty="0"/>
              <a:t>Antiepileptic drug therapy is necessary for the treatment of crises of consciousness.</a:t>
            </a:r>
            <a:endParaRPr lang="sr-Latn-RS" altLang="en-US" sz="2800" dirty="0"/>
          </a:p>
          <a:p>
            <a:pPr eaLnBrk="1" hangingPunct="1"/>
            <a:r>
              <a:rPr lang="en-US" altLang="en-US" sz="2800" dirty="0"/>
              <a:t>Behavior therapy is used to stop self-injury.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EF83D17-1AEC-48CF-8856-6E0B9DABA6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281"/>
    </mc:Choice>
    <mc:Fallback xmlns="">
      <p:transition spd="slow" advTm="50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3717688-C448-47AA-847D-6D849B5556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b="1" dirty="0"/>
              <a:t>CHILD PSYCHIATRY ICD 10(1992)</a:t>
            </a:r>
            <a:endParaRPr lang="en-US" altLang="en-US" sz="3200" dirty="0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2A7E80B-6307-4342-BD94-17C8692DC1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F80-F89 Pervasive and specific developmental</a:t>
            </a:r>
            <a:endParaRPr lang="sr-Latn-RS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F 80 Specific developmental disorders of speech and language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F 81 Specific developmental disorders of </a:t>
            </a:r>
            <a:r>
              <a:rPr lang="en-US" altLang="en-US" sz="2800" dirty="0" err="1"/>
              <a:t>schol</a:t>
            </a:r>
            <a:r>
              <a:rPr lang="sr-Latn-RS" altLang="en-US" sz="2800" dirty="0" err="1"/>
              <a:t>astic</a:t>
            </a:r>
            <a:r>
              <a:rPr lang="en-US" altLang="en-US" sz="2800" dirty="0"/>
              <a:t> skills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F 82 Specific developmental disorders of motor function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F 83 Mixed specific developmental disorders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641BB56-9643-48EC-8C9A-0D26C2E3F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341"/>
    </mc:Choice>
    <mc:Fallback xmlns="">
      <p:transition spd="slow" advTm="60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5C9EEE3E-788B-4C52-BF36-9EFD2432EB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i="1" dirty="0"/>
              <a:t>ASPERGER'S DISORDER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9705579D-9D95-4F03-AC3B-69DF87ADDD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  <a:defRPr/>
            </a:pPr>
            <a:r>
              <a:rPr lang="en-US" sz="2800" dirty="0"/>
              <a:t>Qualitatively damaged social interactions of the child and the environment:</a:t>
            </a:r>
            <a:endParaRPr lang="sr-Latn-RS" sz="2800" dirty="0"/>
          </a:p>
          <a:p>
            <a:pPr marL="514350" indent="-514350" eaLnBrk="1" hangingPunct="1">
              <a:lnSpc>
                <a:spcPct val="90000"/>
              </a:lnSpc>
              <a:buAutoNum type="alphaLcParenR"/>
              <a:defRPr/>
            </a:pPr>
            <a:r>
              <a:rPr lang="sr-Latn-RS" sz="2800" dirty="0" err="1"/>
              <a:t>An</a:t>
            </a:r>
            <a:r>
              <a:rPr lang="sr-Latn-RS" sz="2800" dirty="0"/>
              <a:t> i</a:t>
            </a:r>
            <a:r>
              <a:rPr lang="en-US" sz="2800" dirty="0" err="1"/>
              <a:t>mpairment</a:t>
            </a:r>
            <a:r>
              <a:rPr lang="en-US" sz="2800" dirty="0"/>
              <a:t> of non-verbal interaction such as gaze, facial expression, </a:t>
            </a:r>
            <a:r>
              <a:rPr lang="sr-Latn-RS" sz="2800" dirty="0" err="1"/>
              <a:t>and</a:t>
            </a:r>
            <a:r>
              <a:rPr lang="sr-Latn-RS" sz="2800" dirty="0"/>
              <a:t> </a:t>
            </a:r>
            <a:r>
              <a:rPr lang="en-US" sz="2800" dirty="0"/>
              <a:t>body language;</a:t>
            </a:r>
            <a:endParaRPr lang="sr-Latn-RS" sz="2800" dirty="0"/>
          </a:p>
          <a:p>
            <a:pPr marL="514350" indent="-514350" eaLnBrk="1" hangingPunct="1">
              <a:lnSpc>
                <a:spcPct val="90000"/>
              </a:lnSpc>
              <a:buAutoNum type="alphaLcParenR"/>
              <a:defRPr/>
            </a:pPr>
            <a:r>
              <a:rPr lang="en-US" sz="2800" dirty="0"/>
              <a:t>failure in developing relationships with peers of a certain age;</a:t>
            </a:r>
            <a:endParaRPr lang="sr-Latn-RS" sz="2800" dirty="0"/>
          </a:p>
          <a:p>
            <a:pPr marL="514350" indent="-514350" eaLnBrk="1" hangingPunct="1">
              <a:lnSpc>
                <a:spcPct val="90000"/>
              </a:lnSpc>
              <a:buAutoNum type="alphaLcParenR"/>
              <a:defRPr/>
            </a:pPr>
            <a:r>
              <a:rPr lang="en-US" sz="2800" dirty="0"/>
              <a:t>no spontaneity in common pleasant activities;</a:t>
            </a:r>
            <a:endParaRPr lang="sr-Latn-RS" sz="2800" dirty="0"/>
          </a:p>
          <a:p>
            <a:pPr marL="514350" indent="-514350" eaLnBrk="1" hangingPunct="1">
              <a:lnSpc>
                <a:spcPct val="90000"/>
              </a:lnSpc>
              <a:buAutoNum type="alphaLcParenR"/>
              <a:defRPr/>
            </a:pPr>
            <a:r>
              <a:rPr lang="en-US" sz="2800" dirty="0"/>
              <a:t>without reciprocity (reciprocation) in emotional reactions.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DFD2AD0-AED3-49D9-A23C-AF94B45BFC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392"/>
    </mc:Choice>
    <mc:Fallback xmlns="">
      <p:transition spd="slow" advTm="383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D7993274-3E20-48C3-9636-39B155757A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i="1" dirty="0"/>
              <a:t>ASPERGER'S DISORDER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CFCC94C7-2235-487D-B808-B5A1783227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dirty="0"/>
              <a:t>Restrictive repetitive and stereotyped patterns of behavior, interests and activities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D8B7168-36CB-40AC-B893-939643481C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357"/>
    </mc:Choice>
    <mc:Fallback xmlns="">
      <p:transition spd="slow" advTm="34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0226FFD8-F48D-4973-B3B7-729B1AA68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Latn-R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90 </a:t>
            </a:r>
            <a:r>
              <a:rPr lang="sr-Latn-R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Hyperkinetic</a:t>
            </a:r>
            <a:r>
              <a:rPr lang="sr-Latn-R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disorder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F0829DAA-E15D-4CE2-8713-00B201DA86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1113" y="1612900"/>
            <a:ext cx="7354887" cy="4525963"/>
          </a:xfrm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a group of disorders whose characteristics are: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early start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combination of hyperactive, poorly modulated behavior with conspicuous inattention and inattention to tasks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behavior is registered in many situations and persists over time.</a:t>
            </a:r>
            <a:endParaRPr lang="en-US" altLang="en-US" dirty="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E07E5ED-A52F-4717-9001-53F5AFEFDF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686"/>
    </mc:Choice>
    <mc:Fallback xmlns="">
      <p:transition spd="slow" advTm="276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19E2076F-A347-4271-BBA6-1BB66F58E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en-US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Epidemiology</a:t>
            </a:r>
            <a:endParaRPr lang="en-US" altLang="en-US" sz="3600" dirty="0"/>
          </a:p>
        </p:txBody>
      </p:sp>
      <p:sp>
        <p:nvSpPr>
          <p:cNvPr id="27651" name="Content Placeholder 2">
            <a:extLst>
              <a:ext uri="{FF2B5EF4-FFF2-40B4-BE49-F238E27FC236}">
                <a16:creationId xmlns:a16="http://schemas.microsoft.com/office/drawing/2014/main" id="{5ECBBFAE-F216-4697-970E-35E110CBB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 - at least 3% of children suffer from this type of disorder that affects their success in elementary school.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ratio of representation of boys to girls on the field is 3:1, while the ratio of children brought to therapy is 10:1 for boys.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33BA0EC-A2EC-4974-825A-381F8F0A00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85"/>
    </mc:Choice>
    <mc:Fallback xmlns="">
      <p:transition spd="slow" advTm="39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7E31EB67-7694-494E-B903-279C59AC4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en-US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FF4E2353-D0DB-4773-BB81-1768B219D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severe structural brain damage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Biochemical disorders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Sensitivity to a certain type of food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Minimal brain dysfunction with no known cause.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Factors that contribute to the onset of the disease include family breakdown or tension it; disturbed attitudes of parents </a:t>
            </a:r>
            <a:r>
              <a:rPr lang="sr-Latn-R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toward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learning as well </a:t>
            </a:r>
            <a:r>
              <a:rPr lang="sr-Latn-RS" alt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inconsistency in the care and guidance of the child.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76E383E-3308-48BA-928F-BED1A66B1A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65"/>
    </mc:Choice>
    <mc:Fallback xmlns="">
      <p:transition spd="slow" advTm="43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045E8C06-FC1B-41A1-A5D3-EE9EFE46D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en-US" sz="3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8C4FD2AA-D922-4E2F-A55B-FB5B13531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Attention - hypervigilance, inability to concentrate, except for a short time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Hyperactivity - inability to sit still, constantly getting up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Coordination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Impulsivity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Immature behavior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Perceptual problems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C996A53-672A-49BE-9765-FB4B4D8174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214"/>
    </mc:Choice>
    <mc:Fallback xmlns="">
      <p:transition spd="slow" advTm="78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FA9FE601-3610-4EE5-895C-8FE7D09F1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Therapy</a:t>
            </a:r>
            <a:endParaRPr lang="en-US" altLang="en-US" dirty="0"/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F072E7FA-8982-4F30-A4C9-88D5A0CE9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Close cooperation with parents and the school, but also their cooperation, is essential.</a:t>
            </a:r>
            <a:endParaRPr lang="sr-Latn-RS" alt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a novelty in the therapy of this disorder, stimulants of the central nervous system (methylphenidate, dextroamphetamine, magnesium-pemoline) are used today.</a:t>
            </a:r>
            <a:endParaRPr lang="sr-Latn-RS" alt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drugs seem to increase the span and organization of attention, improve alertness, and reduce reactions to secondary stimuli.</a:t>
            </a:r>
            <a:endParaRPr lang="en-US" altLang="en-US" sz="24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910836C-FFE4-4985-B4EE-09A8A9A8C3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094"/>
    </mc:Choice>
    <mc:Fallback xmlns="">
      <p:transition spd="slow" advTm="510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>
            <a:extLst>
              <a:ext uri="{FF2B5EF4-FFF2-40B4-BE49-F238E27FC236}">
                <a16:creationId xmlns:a16="http://schemas.microsoft.com/office/drawing/2014/main" id="{5DA6465E-CBEF-4BEB-9CBB-90A4410E3A1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ADOLESCENT PSYCHIATRY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47" name="Rectangle 5">
            <a:extLst>
              <a:ext uri="{FF2B5EF4-FFF2-40B4-BE49-F238E27FC236}">
                <a16:creationId xmlns:a16="http://schemas.microsoft.com/office/drawing/2014/main" id="{E62C9390-8ED8-49A1-946D-E61673B60A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77D0387-DEE2-4A9E-AAD1-BBBABDBEC2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1"/>
    </mc:Choice>
    <mc:Fallback xmlns="">
      <p:transition spd="slow" advTm="13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819653F-9406-4F92-AFF7-B235978C7E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PSYCHOPATHOLOGY OF ADOLESCENT AGE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58FE330C-0320-41FF-8CB6-5EF73AA662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Identity disorders</a:t>
            </a:r>
            <a:endParaRPr lang="sr-Latn-RS" altLang="en-US" b="1" dirty="0"/>
          </a:p>
          <a:p>
            <a:pPr eaLnBrk="1" hangingPunct="1"/>
            <a:endParaRPr lang="sr-Latn-RS" altLang="en-US" b="1" dirty="0"/>
          </a:p>
          <a:p>
            <a:pPr eaLnBrk="1" hangingPunct="1"/>
            <a:r>
              <a:rPr lang="en-US" altLang="en-US" dirty="0"/>
              <a:t>Crisis of intimacy,</a:t>
            </a:r>
            <a:endParaRPr lang="sr-Latn-RS" altLang="en-US" dirty="0"/>
          </a:p>
          <a:p>
            <a:pPr eaLnBrk="1" hangingPunct="1"/>
            <a:r>
              <a:rPr lang="en-US" altLang="en-US" dirty="0"/>
              <a:t>Addiction crisis,</a:t>
            </a:r>
            <a:endParaRPr lang="sr-Latn-RS" altLang="en-US" dirty="0"/>
          </a:p>
          <a:p>
            <a:pPr eaLnBrk="1" hangingPunct="1"/>
            <a:r>
              <a:rPr lang="en-US" altLang="en-US" dirty="0"/>
              <a:t>The crisis of work and quarrels,</a:t>
            </a:r>
            <a:endParaRPr lang="sr-Latn-RS" altLang="en-US" dirty="0"/>
          </a:p>
          <a:p>
            <a:pPr eaLnBrk="1" hangingPunct="1"/>
            <a:r>
              <a:rPr lang="en-US" altLang="en-US" dirty="0"/>
              <a:t>Crisis of decision making</a:t>
            </a:r>
            <a:r>
              <a:rPr lang="en-US" altLang="en-US" b="1" dirty="0"/>
              <a:t>.</a:t>
            </a:r>
            <a:endParaRPr lang="en-US" altLang="en-US" dirty="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AB91208-7D38-4129-B06B-9C686315A1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27"/>
    </mc:Choice>
    <mc:Fallback xmlns="">
      <p:transition spd="slow" advTm="146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3A0BF447-9116-41EB-BD62-A48050311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 crisis of authority</a:t>
            </a:r>
          </a:p>
        </p:txBody>
      </p:sp>
      <p:sp>
        <p:nvSpPr>
          <p:cNvPr id="36867" name="Content Placeholder 2">
            <a:extLst>
              <a:ext uri="{FF2B5EF4-FFF2-40B4-BE49-F238E27FC236}">
                <a16:creationId xmlns:a16="http://schemas.microsoft.com/office/drawing/2014/main" id="{692E2E21-4C0B-4D39-AB42-0CF7653A85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The environment creates (conscious or unconscious) barriers to </a:t>
            </a:r>
            <a:r>
              <a:rPr lang="sr-Latn-RS" altLang="en-US" dirty="0" err="1"/>
              <a:t>accepting</a:t>
            </a:r>
            <a:r>
              <a:rPr lang="en-US" altLang="en-US" dirty="0"/>
              <a:t> him as an adult</a:t>
            </a:r>
            <a:endParaRPr lang="sr-Latn-RS" altLang="en-US" dirty="0"/>
          </a:p>
          <a:p>
            <a:pPr eaLnBrk="1" hangingPunct="1"/>
            <a:r>
              <a:rPr lang="en-US" altLang="en-US" dirty="0"/>
              <a:t>Psychosocial pretensions of adolescents versus the bearer of norms and prohibitions</a:t>
            </a:r>
            <a:endParaRPr lang="sr-Latn-RS" altLang="en-US" dirty="0"/>
          </a:p>
          <a:p>
            <a:pPr eaLnBrk="1" hangingPunct="1"/>
            <a:r>
              <a:rPr lang="en-US" altLang="en-US" dirty="0"/>
              <a:t>Passive/active resistance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0BE54D2-6817-4F63-AE70-61C6918361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374"/>
    </mc:Choice>
    <mc:Fallback xmlns="">
      <p:transition spd="slow" advTm="443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18260A4D-2A76-4B03-BE3E-F07A23D904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b="1" dirty="0"/>
              <a:t>CHILD PSYCHIATRY ICD 10(1992)</a:t>
            </a:r>
            <a:endParaRPr lang="en-US" altLang="en-US" sz="4000" dirty="0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6D57A23-DFDC-4333-9F96-51B516FAF9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/>
              <a:t>F 84 Pervasive developmental disorders</a:t>
            </a:r>
          </a:p>
          <a:p>
            <a:pPr eaLnBrk="1" hangingPunct="1"/>
            <a:r>
              <a:rPr lang="en-US" altLang="en-US" sz="2400" dirty="0"/>
              <a:t>F 84.0 </a:t>
            </a:r>
            <a:r>
              <a:rPr lang="sr-Latn-RS" altLang="en-US" sz="2400" dirty="0" err="1"/>
              <a:t>Autistic</a:t>
            </a:r>
            <a:r>
              <a:rPr lang="sr-Latn-RS" altLang="en-US" sz="2400" dirty="0"/>
              <a:t> </a:t>
            </a:r>
            <a:r>
              <a:rPr lang="sr-Latn-RS" altLang="en-US" sz="2400" dirty="0" err="1"/>
              <a:t>disorder</a:t>
            </a:r>
            <a:endParaRPr lang="en-US" altLang="en-US" sz="2400" dirty="0"/>
          </a:p>
          <a:p>
            <a:pPr eaLnBrk="1" hangingPunct="1"/>
            <a:r>
              <a:rPr lang="en-US" altLang="en-US" sz="2400" dirty="0"/>
              <a:t>F 84.1 Atypical autism</a:t>
            </a:r>
          </a:p>
          <a:p>
            <a:pPr eaLnBrk="1" hangingPunct="1"/>
            <a:r>
              <a:rPr lang="en-US" altLang="en-US" sz="2400" dirty="0"/>
              <a:t>F 84.2 Rett</a:t>
            </a:r>
            <a:r>
              <a:rPr lang="sr-Cyrl-RS" altLang="en-US" sz="2400" dirty="0"/>
              <a:t>’</a:t>
            </a:r>
            <a:r>
              <a:rPr lang="en-US" altLang="en-US" sz="2400" dirty="0"/>
              <a:t>s syndrome</a:t>
            </a:r>
          </a:p>
          <a:p>
            <a:pPr eaLnBrk="1" hangingPunct="1"/>
            <a:r>
              <a:rPr lang="en-US" altLang="en-US" sz="2400" dirty="0"/>
              <a:t>F 84.3 Other childhood disintegrative disorders </a:t>
            </a:r>
          </a:p>
          <a:p>
            <a:pPr eaLnBrk="1" hangingPunct="1"/>
            <a:r>
              <a:rPr lang="en-US" altLang="en-US" sz="2400" dirty="0"/>
              <a:t>F 84.4 Hyperkinetic disorder associated with mental retardation and stereotypical turns</a:t>
            </a:r>
          </a:p>
          <a:p>
            <a:pPr eaLnBrk="1" hangingPunct="1"/>
            <a:r>
              <a:rPr lang="en-US" altLang="en-US" sz="2400" dirty="0"/>
              <a:t>F 84.5 Asperger syndrome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FBD20CA-0BD2-4D49-B3C3-E666B7E472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123"/>
    </mc:Choice>
    <mc:Fallback xmlns="">
      <p:transition spd="slow" advTm="671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id="{D1CC6177-438C-486D-8545-E0DF4CA74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Identity crisis or confusion</a:t>
            </a:r>
          </a:p>
        </p:txBody>
      </p:sp>
      <p:sp>
        <p:nvSpPr>
          <p:cNvPr id="37891" name="Content Placeholder 2">
            <a:extLst>
              <a:ext uri="{FF2B5EF4-FFF2-40B4-BE49-F238E27FC236}">
                <a16:creationId xmlns:a16="http://schemas.microsoft.com/office/drawing/2014/main" id="{7ADD2391-52C4-4E1C-B71F-C13E95511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Rethinking your life goals and roles in a practical real environment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I am? Why am I like that? What should I be like? Why live at all?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followed by anxiety, confusion, aggression, feelings of alienation, loneliness, inferiority...</a:t>
            </a:r>
            <a:endParaRPr lang="sr-Latn-R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easy target for certain groups: fans, religious, socio-political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5A31B93C-0E21-4C1E-B3B0-F8E33D8461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793"/>
    </mc:Choice>
    <mc:Fallback xmlns="">
      <p:transition spd="slow" advTm="497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id="{584CE619-DD76-41AE-85D8-5629B8760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Crisis of sexuality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99966-0D6E-4FE2-8952-ED45D30A3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The need to satisfy an extremely strong sexual drive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Impossibility of implementation due to social prohibitions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It is manifested by sexual asceticism or sexual moral deterioration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Sexual orientation is revealed in adolescence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Danger of unwanted pregnancies, sexually transmitted diseases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B6B89C6-29BD-4225-9AF6-6D8E22048F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49"/>
    </mc:Choice>
    <mc:Fallback xmlns="">
      <p:transition spd="slow" advTm="650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BAFD5051-77D7-45F0-AE9E-3443A05FAA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PSYCHOPATHOLOGY OF ADOLESCENT AGE</a:t>
            </a:r>
            <a:endParaRPr lang="sr-Latn-R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D3D162BF-9932-46A1-B987-F1D8D95E25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Adolescent crisis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Affective disorders (depression, mania)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Epilepsy</a:t>
            </a: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Eating disorders (anorexia, bulimia)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Behavioral disorders (theft, racketeering, betting, gambling)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Abuse and neglect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SMOKING, ALCOHOLISM, ABUSE OF PSYCHOACTIVE SUBSTANCES</a:t>
            </a:r>
            <a:endParaRPr lang="sr-Latn-RS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Sexually transmitted diseases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1C51968-0A6D-4EAB-ACF9-B58FC9A91E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782"/>
    </mc:Choice>
    <mc:Fallback xmlns="">
      <p:transition spd="slow" advTm="677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6">
            <a:extLst>
              <a:ext uri="{FF2B5EF4-FFF2-40B4-BE49-F238E27FC236}">
                <a16:creationId xmlns:a16="http://schemas.microsoft.com/office/drawing/2014/main" id="{101CFE0C-61C9-44FC-B41F-ADA3D2779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br>
              <a:rPr lang="en-US" altLang="en-US" sz="4000" i="1" dirty="0"/>
            </a:br>
            <a:r>
              <a:rPr lang="en-US" altLang="en-US" sz="3600" i="1" dirty="0"/>
              <a:t>ANOREXIA NERVOSA</a:t>
            </a:r>
            <a:r>
              <a:rPr lang="en-US" altLang="en-US" sz="3600" b="1" dirty="0"/>
              <a:t> </a:t>
            </a:r>
            <a:br>
              <a:rPr lang="en-US" altLang="en-US" sz="3600" dirty="0"/>
            </a:br>
            <a:endParaRPr lang="en-GB" altLang="en-US" sz="3600" dirty="0"/>
          </a:p>
        </p:txBody>
      </p:sp>
      <p:sp>
        <p:nvSpPr>
          <p:cNvPr id="40963" name="Content Placeholder 7">
            <a:extLst>
              <a:ext uri="{FF2B5EF4-FFF2-40B4-BE49-F238E27FC236}">
                <a16:creationId xmlns:a16="http://schemas.microsoft.com/office/drawing/2014/main" id="{EAA212A9-06D2-4AD3-B35B-719B93A5E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 err="1"/>
              <a:t>Anorexia≠loss</a:t>
            </a:r>
            <a:r>
              <a:rPr lang="en-US" altLang="en-US" dirty="0"/>
              <a:t> of appetite</a:t>
            </a:r>
            <a:endParaRPr lang="en-GB" altLang="en-US" dirty="0"/>
          </a:p>
        </p:txBody>
      </p:sp>
      <p:pic>
        <p:nvPicPr>
          <p:cNvPr id="40964" name="Picture 3" descr="C:\Users\Dragana\Pictures\anorexia flaster.jpg">
            <a:extLst>
              <a:ext uri="{FF2B5EF4-FFF2-40B4-BE49-F238E27FC236}">
                <a16:creationId xmlns:a16="http://schemas.microsoft.com/office/drawing/2014/main" id="{D8A2374D-A432-44F0-A936-E680C3DAA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63" y="2717800"/>
            <a:ext cx="4084637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3428B57-7372-4513-897C-4538A59E5C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208"/>
    </mc:Choice>
    <mc:Fallback xmlns="">
      <p:transition spd="slow" advTm="372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5FB0CBBF-5BC5-413E-B266-F0BF016D46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200" i="1" dirty="0"/>
              <a:t>ANOREXIA NERVOSA</a:t>
            </a:r>
            <a:r>
              <a:rPr lang="en-US" altLang="en-US" sz="3200" b="1" dirty="0"/>
              <a:t> </a:t>
            </a:r>
            <a:endParaRPr lang="en-US" altLang="en-US" sz="3200" dirty="0"/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A8C6FF90-8F8F-49A0-9B8A-34A27C6A5F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Loss of body weight or inability to achieve and/or maintain the expected body weight considering age and body height – </a:t>
            </a:r>
            <a:r>
              <a:rPr lang="sr-Latn-RS" sz="2400" dirty="0"/>
              <a:t>A </a:t>
            </a:r>
            <a:r>
              <a:rPr lang="en-US" sz="2400" dirty="0"/>
              <a:t>15% loss from the expected body weight is an alarming sign!</a:t>
            </a:r>
            <a:endParaRPr lang="sr-Latn-R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Intense fear of gaining weight or putting on weight, even when they are visibly under the desired weight;</a:t>
            </a:r>
            <a:endParaRPr lang="sr-Latn-R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Disturbance in the perception of one's body - inconsistency between the idea of oneself and the real experience;</a:t>
            </a:r>
            <a:endParaRPr lang="sr-Latn-RS" sz="24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dirty="0"/>
              <a:t>Amenorrhea  (absence of three consecutive cycles).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C362F59-FAF5-4865-A2AB-53D8C4B658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60"/>
    </mc:Choice>
    <mc:Fallback xmlns="">
      <p:transition spd="slow" advTm="69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Dragana\Pictures\anorexia.jpg">
            <a:extLst>
              <a:ext uri="{FF2B5EF4-FFF2-40B4-BE49-F238E27FC236}">
                <a16:creationId xmlns:a16="http://schemas.microsoft.com/office/drawing/2014/main" id="{EB0D5885-D76E-4BF0-A298-161E08A92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2001838"/>
            <a:ext cx="2859087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3" descr="C:\Users\Dragana\Pictures\ogledalo, anorexia.jpg">
            <a:extLst>
              <a:ext uri="{FF2B5EF4-FFF2-40B4-BE49-F238E27FC236}">
                <a16:creationId xmlns:a16="http://schemas.microsoft.com/office/drawing/2014/main" id="{15D31CE5-B04F-42D0-9342-6C97FEC74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4114800"/>
            <a:ext cx="2806700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itle 1">
            <a:extLst>
              <a:ext uri="{FF2B5EF4-FFF2-40B4-BE49-F238E27FC236}">
                <a16:creationId xmlns:a16="http://schemas.microsoft.com/office/drawing/2014/main" id="{229D2076-59A1-4730-A05C-5CEF62C8C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dirty="0"/>
              <a:t>Disturbance of the body schema, disturbance in the perception of one's body</a:t>
            </a:r>
            <a:endParaRPr lang="en-GB" altLang="en-US" sz="32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A935B06-264C-4F68-9789-49326C29C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69"/>
    </mc:Choice>
    <mc:Fallback xmlns="">
      <p:transition spd="slow" advTm="215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DDFCB7FF-774F-4E71-B4B8-28FB080A6A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i="1"/>
              <a:t>ANOREXIA NERVOSA</a:t>
            </a:r>
            <a:r>
              <a:rPr lang="en-US" altLang="en-US" sz="4000" b="1"/>
              <a:t> </a:t>
            </a:r>
            <a:br>
              <a:rPr lang="en-US" altLang="en-US" sz="4000" b="1"/>
            </a:br>
            <a:endParaRPr lang="en-US" altLang="en-US" sz="3200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C049ABC-4E4A-4FE8-A111-259336B887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en-US" i="1" dirty="0"/>
              <a:t>Two subtypes:</a:t>
            </a:r>
            <a:endParaRPr lang="sr-Latn-RS" i="1" dirty="0"/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sr-Latn-RS" i="1" dirty="0"/>
          </a:p>
          <a:p>
            <a:pPr marL="514350" indent="-51435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i="1" dirty="0"/>
              <a:t>restrictive type;</a:t>
            </a:r>
            <a:endParaRPr lang="sr-Latn-RS" i="1" dirty="0"/>
          </a:p>
          <a:p>
            <a:pPr marL="514350" indent="-514350" eaLnBrk="1" hangingPunct="1">
              <a:buFont typeface="Wingdings" panose="05000000000000000000" pitchFamily="2" charset="2"/>
              <a:buAutoNum type="arabicPeriod"/>
              <a:defRPr/>
            </a:pPr>
            <a:endParaRPr lang="sr-Latn-RS" i="1" dirty="0"/>
          </a:p>
          <a:p>
            <a:pPr marL="514350" indent="-514350" eaLnBrk="1" hangingPunct="1">
              <a:buFont typeface="Wingdings" panose="05000000000000000000" pitchFamily="2" charset="2"/>
              <a:buAutoNum type="arabicPeriod"/>
              <a:defRPr/>
            </a:pPr>
            <a:r>
              <a:rPr lang="en-US" i="1" dirty="0"/>
              <a:t>the type with binge eating/purgative use</a:t>
            </a:r>
            <a:endParaRPr lang="en-US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E82CA557-717E-4E23-8318-4E05FC68D6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96"/>
    </mc:Choice>
    <mc:Fallback xmlns="">
      <p:transition spd="slow" advTm="340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FF627099-887B-4F7E-AE5D-58D6C2C9F9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/>
              <a:t>BULIMIA</a:t>
            </a:r>
            <a:r>
              <a:rPr lang="en-US" altLang="en-US" b="1" i="1"/>
              <a:t> NERVOSA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96712B31-D9CE-44F8-AD1C-441785CF331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1800" dirty="0"/>
              <a:t>Recurrent episodes of binge eating (eating large amounts of food in a short </a:t>
            </a:r>
            <a:r>
              <a:rPr lang="sr-Latn-RS" sz="1800" dirty="0"/>
              <a:t>period</a:t>
            </a:r>
            <a:r>
              <a:rPr lang="en-US" sz="1800" dirty="0"/>
              <a:t> with the feeling that this behavior cannot be controlled or stopped);</a:t>
            </a:r>
            <a:endParaRPr lang="sr-Latn-RS" sz="18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sr-Latn-RS" sz="18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1800" dirty="0"/>
              <a:t>Recurrent compensatory behavior that attempts to prevent weight gain;</a:t>
            </a:r>
            <a:endParaRPr lang="sr-Latn-RS" sz="1800"/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sr-Latn-RS" sz="1800" dirty="0"/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en-US" sz="1800" dirty="0"/>
              <a:t>Self-assessment (self-evaluation) is primarily based on body shape and weight</a:t>
            </a:r>
          </a:p>
        </p:txBody>
      </p:sp>
      <p:pic>
        <p:nvPicPr>
          <p:cNvPr id="45060" name="Picture 5" descr="bulimija">
            <a:extLst>
              <a:ext uri="{FF2B5EF4-FFF2-40B4-BE49-F238E27FC236}">
                <a16:creationId xmlns:a16="http://schemas.microsoft.com/office/drawing/2014/main" id="{196FC9D4-84D9-4F02-89E5-50EBB9DF24B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1088" y="2782888"/>
            <a:ext cx="1447800" cy="2159000"/>
          </a:xfrm>
          <a:noFill/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7929B96-2AC9-4177-9840-BED560860E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135"/>
    </mc:Choice>
    <mc:Fallback xmlns="">
      <p:transition spd="slow" advTm="45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470D339-56AD-4458-8F70-883FB8F8D5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200" b="1" dirty="0"/>
              <a:t>CHILD PSYCHIATRY ICD 10(1992)</a:t>
            </a:r>
            <a:endParaRPr lang="en-US" altLang="en-US" sz="3200" dirty="0"/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B201AF2E-41F3-4DDD-9A11-DCC852A889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</a:t>
            </a:r>
            <a:r>
              <a:rPr lang="en-US" altLang="en-US" sz="2000" b="1" dirty="0"/>
              <a:t>90-F98 BEHAVIORAL AND EMOTIONAL DISORDERS WITH ONSET USUALLY IN CHILDHOOD AND ADOLESCENCE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dirty="0"/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90 Attention-deficit hyperactivity disorders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91 Conduct disorders 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92 Mixed disorders of conduct and emotions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93 Emotional disorders with onset specific to childhood 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94 Disorders of social functioning with onset specific to childhood and adolescence 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95 Tic disorders 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/>
              <a:t>F 98 Other behavioral and emotional disorders with onset usually in childhood and adolescence (non-organic enuresis, non-organic encopresis, eating disorders in childhood and adolescence, stuttering, etc.)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57E2F04-B6DE-463B-A06A-A6C9CA6D27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67"/>
    </mc:Choice>
    <mc:Fallback xmlns="">
      <p:transition spd="slow" advTm="45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BE957EF-63B5-48DC-A230-71A6111EB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Developing even more precise criteria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6F7012E-4BA5-4090-87BD-DF16789034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FF0000"/>
                </a:solidFill>
              </a:rPr>
              <a:t>Autism spectrum disorder (ASD)- 4</a:t>
            </a:r>
          </a:p>
          <a:p>
            <a:r>
              <a:rPr lang="en-US" altLang="en-US" dirty="0"/>
              <a:t>ADHD- 12/7</a:t>
            </a:r>
          </a:p>
          <a:p>
            <a:r>
              <a:rPr lang="en-US" altLang="en-US" dirty="0"/>
              <a:t>PTSD- 6</a:t>
            </a:r>
          </a:p>
          <a:p>
            <a:r>
              <a:rPr lang="en-US" altLang="en-US" dirty="0"/>
              <a:t>Specific learning disorder</a:t>
            </a:r>
          </a:p>
          <a:p>
            <a:r>
              <a:rPr lang="en-US" altLang="en-US" dirty="0"/>
              <a:t>Eating disorder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2A82D6D-770F-4AEA-892F-302D36919C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757"/>
    </mc:Choice>
    <mc:Fallback xmlns="">
      <p:transition spd="slow" advTm="42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CCCD3B7-47B0-466B-85E5-500057FF6F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Autism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spectrum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disorder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Etiology</a:t>
            </a:r>
            <a:endParaRPr lang="en-US" sz="3200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1E62932-24EC-4F2D-82A0-37250E7E33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dirty="0"/>
              <a:t>Predisposing factors - a wide range of perinatal and congenital conditions that cause brain dysfunction (rubella of the mother, bleeding after the first trimester of pregnancy, hypoxia during childbirth, fragile X, immune incompatibilities).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/>
              <a:t>Neuroanatomical research - abnormalities in the temporal lobe could be crucially important in autistic disorder.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/>
              <a:t>Reduction of Purkinje cells in the cerebellum results in impairment of attention and sensory processing.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/>
              <a:t>Biochemical findings - we find elevated levels of serotonin in about a third of children with autistic disorder.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6D9B057D-7A1F-4486-8BB1-BA626682AA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922"/>
    </mc:Choice>
    <mc:Fallback xmlns="">
      <p:transition spd="slow" advTm="1169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7F97A-EAB4-4576-AFBF-C4C8E5ADF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Autism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spectrum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disorder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Etiology</a:t>
            </a:r>
            <a:endParaRPr lang="en-GB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1387B-9F4C-4107-B30E-7F66D89E8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en-US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/>
              <a:t>Reduction of Purkinje cells in the cerebellum results in impairment of attention and sensory processing.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/>
              <a:t>Biochemical findings - we find elevated levels of serotonin in about a third of children with autistic disorder.</a:t>
            </a:r>
            <a:endParaRPr lang="en-GB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AF05B2C-14C9-40B4-AA26-F47B73F457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87"/>
    </mc:Choice>
    <mc:Fallback xmlns="">
      <p:transition spd="slow" advTm="31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8C678032-AF8A-4B75-B743-3EC99A5228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Autism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spectrum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disorder</a:t>
            </a:r>
            <a:r>
              <a:rPr lang="sr-Latn-R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Etiology</a:t>
            </a:r>
            <a:endParaRPr lang="en-US" altLang="en-US" sz="4000" dirty="0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B9476E72-D9FF-439B-AD53-C87FE3CCC8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The disorder occurs in 2-5 children per 10,000.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Mostly boys get sick</a:t>
            </a:r>
            <a:endParaRPr lang="ru-RU" altLang="en-US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60C6A46-5DD0-4C69-AC2B-ECDDB3CF0C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568"/>
    </mc:Choice>
    <mc:Fallback xmlns="">
      <p:transition spd="slow" advTm="29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Content Placeholder 3" descr="Vakicen, 1.jpg">
            <a:extLst>
              <a:ext uri="{FF2B5EF4-FFF2-40B4-BE49-F238E27FC236}">
                <a16:creationId xmlns:a16="http://schemas.microsoft.com/office/drawing/2014/main" id="{A1578A49-0944-4730-A64F-462CC29172A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0513" y="230188"/>
            <a:ext cx="3316287" cy="1928812"/>
          </a:xfrm>
        </p:spPr>
      </p:pic>
      <p:pic>
        <p:nvPicPr>
          <p:cNvPr id="12291" name="Picture 2" descr="C:\Users\Dragana\Desktop\Slike\vakcine, 3.jpg">
            <a:extLst>
              <a:ext uri="{FF2B5EF4-FFF2-40B4-BE49-F238E27FC236}">
                <a16:creationId xmlns:a16="http://schemas.microsoft.com/office/drawing/2014/main" id="{BC7D3678-A868-4046-852C-6F91E4F000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700" y="2225675"/>
            <a:ext cx="33782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C:\Users\Dragana\Desktop\Slike\vakcine, 2.jpg">
            <a:extLst>
              <a:ext uri="{FF2B5EF4-FFF2-40B4-BE49-F238E27FC236}">
                <a16:creationId xmlns:a16="http://schemas.microsoft.com/office/drawing/2014/main" id="{CC592BE2-BCFD-4C39-A9F5-5556C6CC8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470400"/>
            <a:ext cx="3387725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1570C5F-FE7E-48B8-BBB6-6131DE9123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21700" y="623570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73"/>
    </mc:Choice>
    <mc:Fallback xmlns="">
      <p:transition spd="slow" advTm="12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6">
      <a:dk1>
        <a:srgbClr val="000000"/>
      </a:dk1>
      <a:lt1>
        <a:srgbClr val="FFFFFF"/>
      </a:lt1>
      <a:dk2>
        <a:srgbClr val="000099"/>
      </a:dk2>
      <a:lt2>
        <a:srgbClr val="808080"/>
      </a:lt2>
      <a:accent1>
        <a:srgbClr val="4F70B1"/>
      </a:accent1>
      <a:accent2>
        <a:srgbClr val="8BA5CE"/>
      </a:accent2>
      <a:accent3>
        <a:srgbClr val="FFFFFF"/>
      </a:accent3>
      <a:accent4>
        <a:srgbClr val="000000"/>
      </a:accent4>
      <a:accent5>
        <a:srgbClr val="B2BBD5"/>
      </a:accent5>
      <a:accent6>
        <a:srgbClr val="7D95BA"/>
      </a:accent6>
      <a:hlink>
        <a:srgbClr val="FB6346"/>
      </a:hlink>
      <a:folHlink>
        <a:srgbClr val="FB9F8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B6346"/>
        </a:accent1>
        <a:accent2>
          <a:srgbClr val="FB9F86"/>
        </a:accent2>
        <a:accent3>
          <a:srgbClr val="FFFFFF"/>
        </a:accent3>
        <a:accent4>
          <a:srgbClr val="000000"/>
        </a:accent4>
        <a:accent5>
          <a:srgbClr val="FDB7B0"/>
        </a:accent5>
        <a:accent6>
          <a:srgbClr val="E3907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B6346"/>
        </a:accent1>
        <a:accent2>
          <a:srgbClr val="FB9F86"/>
        </a:accent2>
        <a:accent3>
          <a:srgbClr val="FFFFFF"/>
        </a:accent3>
        <a:accent4>
          <a:srgbClr val="000000"/>
        </a:accent4>
        <a:accent5>
          <a:srgbClr val="FDB7B0"/>
        </a:accent5>
        <a:accent6>
          <a:srgbClr val="E39079"/>
        </a:accent6>
        <a:hlink>
          <a:srgbClr val="FF3300"/>
        </a:hlink>
        <a:folHlink>
          <a:srgbClr val="FF52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4F70B1"/>
        </a:accent1>
        <a:accent2>
          <a:srgbClr val="8BA5CE"/>
        </a:accent2>
        <a:accent3>
          <a:srgbClr val="FFFFFF"/>
        </a:accent3>
        <a:accent4>
          <a:srgbClr val="000000"/>
        </a:accent4>
        <a:accent5>
          <a:srgbClr val="B2BBD5"/>
        </a:accent5>
        <a:accent6>
          <a:srgbClr val="7D95BA"/>
        </a:accent6>
        <a:hlink>
          <a:srgbClr val="FB6346"/>
        </a:hlink>
        <a:folHlink>
          <a:srgbClr val="FB9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00"/>
        </a:dk1>
        <a:lt1>
          <a:srgbClr val="FFFFFF"/>
        </a:lt1>
        <a:dk2>
          <a:srgbClr val="000099"/>
        </a:dk2>
        <a:lt2>
          <a:srgbClr val="808080"/>
        </a:lt2>
        <a:accent1>
          <a:srgbClr val="4F70B1"/>
        </a:accent1>
        <a:accent2>
          <a:srgbClr val="8BA5CE"/>
        </a:accent2>
        <a:accent3>
          <a:srgbClr val="FFFFFF"/>
        </a:accent3>
        <a:accent4>
          <a:srgbClr val="000000"/>
        </a:accent4>
        <a:accent5>
          <a:srgbClr val="B2BBD5"/>
        </a:accent5>
        <a:accent6>
          <a:srgbClr val="7D95BA"/>
        </a:accent6>
        <a:hlink>
          <a:srgbClr val="FB6346"/>
        </a:hlink>
        <a:folHlink>
          <a:srgbClr val="FB9F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1826</Words>
  <Application>Microsoft Office PowerPoint</Application>
  <PresentationFormat>On-screen Show (4:3)</PresentationFormat>
  <Paragraphs>191</Paragraphs>
  <Slides>37</Slides>
  <Notes>3</Notes>
  <HiddenSlides>0</HiddenSlides>
  <MMClips>37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Times New Roman</vt:lpstr>
      <vt:lpstr>Wingdings</vt:lpstr>
      <vt:lpstr>Default Design</vt:lpstr>
      <vt:lpstr>     CHILD AND ADOLESCENT PSYCHIATRY   Prof. Dragana Ignjatović-Ristić, psychiatrist  </vt:lpstr>
      <vt:lpstr>CHILD PSYCHIATRY ICD 10(1992)</vt:lpstr>
      <vt:lpstr>CHILD PSYCHIATRY ICD 10(1992)</vt:lpstr>
      <vt:lpstr>CHILD PSYCHIATRY ICD 10(1992)</vt:lpstr>
      <vt:lpstr>Developing even more precise criteria</vt:lpstr>
      <vt:lpstr>Autism spectrum disorder  Etiology</vt:lpstr>
      <vt:lpstr>Autism spectrum disorder  Etiology</vt:lpstr>
      <vt:lpstr>Autism spectrum disorder  Etiology</vt:lpstr>
      <vt:lpstr>PowerPoint Presentation</vt:lpstr>
      <vt:lpstr>Autism and vaccines</vt:lpstr>
      <vt:lpstr>AUTISTIC DISORDER  (Kanner, 1943)</vt:lpstr>
      <vt:lpstr>АУТИСТИЧНИ ПОРЕМЕЋАЈ (Kanner, 1943) </vt:lpstr>
      <vt:lpstr>АУТИСТИЧНИ ПОРЕМЕЋАЈ (Kanner, 1943) </vt:lpstr>
      <vt:lpstr>Therapy of autistic disorder</vt:lpstr>
      <vt:lpstr>Rett syndrome</vt:lpstr>
      <vt:lpstr>Rett syndrome Etiology</vt:lpstr>
      <vt:lpstr>Rett syndrome Clinical symptoms</vt:lpstr>
      <vt:lpstr>Rett syndrome Clinical symptoms</vt:lpstr>
      <vt:lpstr>Rett syndrome Therapy</vt:lpstr>
      <vt:lpstr>ASPERGER'S DISORDER</vt:lpstr>
      <vt:lpstr>ASPERGER'S DISORDER</vt:lpstr>
      <vt:lpstr>F 90 Hyperkinetic disorder</vt:lpstr>
      <vt:lpstr>Epidemiology</vt:lpstr>
      <vt:lpstr>Etiology</vt:lpstr>
      <vt:lpstr>Symptoms</vt:lpstr>
      <vt:lpstr>Therapy</vt:lpstr>
      <vt:lpstr>ADOLESCENT PSYCHIATRY</vt:lpstr>
      <vt:lpstr>PSYCHOPATHOLOGY OF ADOLESCENT AGE</vt:lpstr>
      <vt:lpstr>A crisis of authority</vt:lpstr>
      <vt:lpstr>Identity crisis or confusion</vt:lpstr>
      <vt:lpstr>Crisis of sexuality</vt:lpstr>
      <vt:lpstr>PSYCHOPATHOLOGY OF ADOLESCENT AGE</vt:lpstr>
      <vt:lpstr> ANOREXIA NERVOSA  </vt:lpstr>
      <vt:lpstr>ANOREXIA NERVOSA </vt:lpstr>
      <vt:lpstr>Disturbance of the body schema, disturbance in the perception of one's body</vt:lpstr>
      <vt:lpstr>ANOREXIA NERVOSA  </vt:lpstr>
      <vt:lpstr>BULIMIA NERVOSA</vt:lpstr>
    </vt:vector>
  </TitlesOfParts>
  <Company>Clearly Presented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Gigham Blue Template</dc:title>
  <dc:creator>Presentation Magazine</dc:creator>
  <cp:lastModifiedBy>Milena Stojkovic</cp:lastModifiedBy>
  <cp:revision>80</cp:revision>
  <dcterms:created xsi:type="dcterms:W3CDTF">2005-03-29T16:57:46Z</dcterms:created>
  <dcterms:modified xsi:type="dcterms:W3CDTF">2024-02-11T19:24:29Z</dcterms:modified>
</cp:coreProperties>
</file>